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3" Type="http://schemas.openxmlformats.org/officeDocument/2006/relationships/viewProps" Target="viewProps.xml" /><Relationship Id="rId42" Type="http://schemas.openxmlformats.org/officeDocument/2006/relationships/presProps" Target="presProps.xml" /><Relationship Id="rId1" Type="http://schemas.openxmlformats.org/officeDocument/2006/relationships/slideMaster" Target="slideMasters/slideMaster1.xml" /><Relationship Id="rId45" Type="http://schemas.openxmlformats.org/officeDocument/2006/relationships/tableStyles" Target="tableStyles.xml" /><Relationship Id="rId4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docs.timescale.com/use-timescale/latest/extensions/" TargetMode="External" /><Relationship Id="rId4" Type="http://schemas.openxmlformats.org/officeDocument/2006/relationships/image" Target="../media/image31.png"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5" Type="http://schemas.openxmlformats.org/officeDocument/2006/relationships/hyperlink" Target="https://docs.influxdata.com/influxdb/v1/concepts/crosswalk/" TargetMode="External" /><Relationship Id="rId4" Type="http://schemas.openxmlformats.org/officeDocument/2006/relationships/image" Target="../media/image37.png" /><Relationship Id="rId3" Type="http://schemas.openxmlformats.org/officeDocument/2006/relationships/image" Target="../media/image36.png" /><Relationship Id="rId2" Type="http://schemas.openxmlformats.org/officeDocument/2006/relationships/image" Target="../media/image35.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indent="0" marL="0">
              <a:spcBef>
                <a:spcPts val="3000"/>
              </a:spcBef>
              <a:buNone/>
            </a:pPr>
            <a:r>
              <a:rPr b="1"/>
              <a:t>Entity required schema</a:t>
            </a:r>
          </a:p>
          <a:p>
            <a:pPr lvl="1"/>
            <a:r>
              <a:rPr/>
              <a:t>“id”: follows the NGSI standard (urn-ngsi-[…]) and define the existence of an entity in the graph</a:t>
            </a:r>
          </a:p>
          <a:p>
            <a:pPr lvl="1"/>
            <a:r>
              <a:rPr/>
              <a:t>“type”: defines the label of the node/edge in the graph.</a:t>
            </a:r>
          </a:p>
          <a:p>
            <a:pPr lvl="0" indent="0" marL="0">
              <a:spcBef>
                <a:spcPts val="3000"/>
              </a:spcBef>
              <a:buNone/>
            </a:pPr>
            <a:r>
              <a:rPr b="1"/>
              <a:t>Entity optional schema</a:t>
            </a:r>
          </a:p>
          <a:p>
            <a:pPr lvl="1"/>
            <a:r>
              <a:rPr/>
              <a:t>“hasDevice”: defines device composition. Each value of this key needs to be a json representing an entity.</a:t>
            </a:r>
          </a:p>
          <a:p>
            <a:pPr lvl="0" indent="0" marL="0">
              <a:spcBef>
                <a:spcPts val="3000"/>
              </a:spcBef>
              <a:buNone/>
            </a:pPr>
            <a:r>
              <a:rPr b="1"/>
              <a:t>Building the graph</a:t>
            </a:r>
          </a:p>
          <a:p>
            <a:pPr lvl="0"/>
            <a:r>
              <a:rPr/>
              <a:t>Each distinct entity (unique “id”) gets mapped into the graph as a node.</a:t>
            </a:r>
          </a:p>
          <a:p>
            <a:pPr lvl="0"/>
            <a:r>
              <a:rPr/>
              <a:t>Each entity key that has an ID as a value becomes an edge with the key as the edge label.</a:t>
            </a:r>
          </a:p>
          <a:p>
            <a:pPr lvl="0"/>
            <a:r>
              <a:rPr/>
              <a:t>If an entity with the given “id” exists, update such entity in the graph</a:t>
            </a:r>
          </a:p>
          <a:p>
            <a:pPr lvl="0" indent="0" marL="0">
              <a:spcBef>
                <a:spcPts val="3000"/>
              </a:spcBef>
              <a:buNone/>
            </a:pPr>
            <a:r>
              <a:rPr b="1"/>
              <a:t>Parsing into measurement</a:t>
            </a:r>
          </a:p>
          <a:p>
            <a:pPr lvl="0" indent="0" marL="0">
              <a:buNone/>
            </a:pPr>
            <a:r>
              <a:rPr/>
              <a:t>Measurement = TimescaleTable(timestamp, device_id, controlledProperty, value, raw_value)</a:t>
            </a:r>
          </a:p>
          <a:p>
            <a:pPr lvl="0"/>
            <a:r>
              <a:rPr/>
              <a:t>A mapping can defined for each entity “type”: it’s a Python functions that extracts the measurements from a JSON entity with the Measurement table structure</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3"/>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4"/>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InfluxDB</a:t>
            </a:r>
          </a:p>
          <a:p>
            <a:pPr lvl="0"/>
            <a:r>
              <a:rPr/>
              <a:t>Not based upon the relational model (organizes data in tags and fields)</a:t>
            </a:r>
          </a:p>
          <a:p>
            <a:pPr lvl="0"/>
            <a:r>
              <a:rPr/>
              <a:t>Not really CRUD db: more like a CR-ud, prioritizing the creating and reading data over update and destroy</a:t>
            </a:r>
          </a:p>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3"/>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1"/>
            <a:r>
              <a:rPr/>
              <a:t>Organizes points by key (measurement, tag set, and unique field)</a:t>
            </a:r>
          </a:p>
          <a:p>
            <a:pPr lvl="1"/>
            <a:r>
              <a:rPr/>
              <a:t>Gets queried at runtime and merged with the data stored in Time Structured Merge (.tsm) files and Time Structured Index (.tsi) files, which index the .tsm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4"/>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5"/>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queries.</a:t>
            </a:r>
            <a:br/>
          </a:p>
          <a:p>
            <a:pPr lvl="0"/>
            <a:r>
              <a:rPr/>
              <a:t>Focus on data compression (!! since volumes easily become in the order of PB, and since most queries focus on recent data), e.g. retention policies</a:t>
            </a:r>
          </a:p>
          <a:p>
            <a:pPr lvl="0"/>
            <a:r>
              <a:rPr/>
              <a:t>Focus on data-skipping</a:t>
            </a:r>
          </a:p>
          <a:p>
            <a:pPr lvl="0" indent="0" marL="0">
              <a:spcBef>
                <a:spcPts val="3000"/>
              </a:spcBef>
              <a:buNone/>
            </a:pPr>
            <a:r>
              <a:rPr b="1"/>
              <a:t>Log-Structured Merge Tree (LSM Tree)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2024-11-25T14:35:31Z</dcterms:created>
  <dcterms:modified xsi:type="dcterms:W3CDTF">2024-11-25T14:35:31Z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